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257" r:id="rId3"/>
    <p:sldId id="258" r:id="rId4"/>
    <p:sldId id="259" r:id="rId5"/>
    <p:sldId id="260" r:id="rId6"/>
    <p:sldId id="262" r:id="rId7"/>
    <p:sldId id="263" r:id="rId8"/>
    <p:sldId id="265" r:id="rId9"/>
    <p:sldId id="267" r:id="rId10"/>
    <p:sldId id="269" r:id="rId11"/>
    <p:sldId id="270" r:id="rId12"/>
  </p:sldIdLst>
  <p:sldSz cx="12192000" cy="6858000"/>
  <p:notesSz cx="6858000" cy="9144000"/>
  <p:embeddedFontLst>
    <p:embeddedFont>
      <p:font typeface="Work Sans" pitchFamily="2" charset="0"/>
      <p:regular r:id="rId14"/>
      <p:bold r:id="rId15"/>
      <p:italic r:id="rId16"/>
      <p:boldItalic r:id="rId17"/>
    </p:embeddedFont>
    <p:embeddedFont>
      <p:font typeface="Work Sans Light" pitchFamily="2" charset="0"/>
      <p:regular r:id="rId18"/>
      <p:bold r:id="rId19"/>
      <p:italic r:id="rId20"/>
      <p:boldItalic r:id="rId21"/>
    </p:embeddedFont>
    <p:embeddedFont>
      <p:font typeface="Work Sans Medium"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E5E8"/>
    <a:srgbClr val="E4E5E8"/>
    <a:srgbClr val="E4E5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4DF2BF-4C52-4A7D-9FEA-A55F5268A2DC}" v="8" dt="2024-09-17T23:51:03.9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eph Nicolas Varón Vargas" userId="837866f1-76a0-40d5-b9b1-5d9b6956631b" providerId="ADAL" clId="{970434CB-64C7-4C55-9710-821659CB96C8}"/>
    <pc:docChg chg="undo custSel modSld">
      <pc:chgData name="Joseph Nicolas Varón Vargas" userId="837866f1-76a0-40d5-b9b1-5d9b6956631b" providerId="ADAL" clId="{970434CB-64C7-4C55-9710-821659CB96C8}" dt="2024-09-18T20:33:37.871" v="30" actId="20577"/>
      <pc:docMkLst>
        <pc:docMk/>
      </pc:docMkLst>
      <pc:sldChg chg="modSp mod">
        <pc:chgData name="Joseph Nicolas Varón Vargas" userId="837866f1-76a0-40d5-b9b1-5d9b6956631b" providerId="ADAL" clId="{970434CB-64C7-4C55-9710-821659CB96C8}" dt="2024-09-18T20:33:37.871" v="30" actId="20577"/>
        <pc:sldMkLst>
          <pc:docMk/>
          <pc:sldMk cId="0" sldId="267"/>
        </pc:sldMkLst>
        <pc:spChg chg="mod">
          <ac:chgData name="Joseph Nicolas Varón Vargas" userId="837866f1-76a0-40d5-b9b1-5d9b6956631b" providerId="ADAL" clId="{970434CB-64C7-4C55-9710-821659CB96C8}" dt="2024-09-18T20:33:37.871" v="30" actId="20577"/>
          <ac:spMkLst>
            <pc:docMk/>
            <pc:sldMk cId="0" sldId="267"/>
            <ac:spMk id="194" creationId="{00000000-0000-0000-0000-000000000000}"/>
          </ac:spMkLst>
        </pc:spChg>
      </pc:sldChg>
    </pc:docChg>
  </pc:docChgLst>
  <pc:docChgLst>
    <pc:chgData name="Joseph Nicolas Varón Vargas" userId="837866f1-76a0-40d5-b9b1-5d9b6956631b" providerId="ADAL" clId="{F1AEF61C-E411-42D2-8F84-C1EC52FF5910}"/>
    <pc:docChg chg="custSel modSld">
      <pc:chgData name="Joseph Nicolas Varón Vargas" userId="837866f1-76a0-40d5-b9b1-5d9b6956631b" providerId="ADAL" clId="{F1AEF61C-E411-42D2-8F84-C1EC52FF5910}" dt="2024-09-06T17:00:40.816" v="0" actId="3626"/>
      <pc:docMkLst>
        <pc:docMk/>
      </pc:docMkLst>
      <pc:sldChg chg="modSp mod">
        <pc:chgData name="Joseph Nicolas Varón Vargas" userId="837866f1-76a0-40d5-b9b1-5d9b6956631b" providerId="ADAL" clId="{F1AEF61C-E411-42D2-8F84-C1EC52FF5910}" dt="2024-09-06T17:00:40.816" v="0" actId="3626"/>
        <pc:sldMkLst>
          <pc:docMk/>
          <pc:sldMk cId="0" sldId="269"/>
        </pc:sldMkLst>
        <pc:spChg chg="mod">
          <ac:chgData name="Joseph Nicolas Varón Vargas" userId="837866f1-76a0-40d5-b9b1-5d9b6956631b" providerId="ADAL" clId="{F1AEF61C-E411-42D2-8F84-C1EC52FF5910}" dt="2024-09-06T17:00:40.816" v="0" actId="3626"/>
          <ac:spMkLst>
            <pc:docMk/>
            <pc:sldMk cId="0" sldId="269"/>
            <ac:spMk id="3" creationId="{71E14622-A7D9-3216-F9A9-ADA119C3618F}"/>
          </ac:spMkLst>
        </pc:spChg>
      </pc:sldChg>
    </pc:docChg>
  </pc:docChgLst>
  <pc:docChgLst>
    <pc:chgData name="Sebastian Martinez" userId="2876093c97d9a481" providerId="LiveId" clId="{734DF2BF-4C52-4A7D-9FEA-A55F5268A2DC}"/>
    <pc:docChg chg="undo custSel modSld">
      <pc:chgData name="Sebastian Martinez" userId="2876093c97d9a481" providerId="LiveId" clId="{734DF2BF-4C52-4A7D-9FEA-A55F5268A2DC}" dt="2024-09-18T00:37:25.448" v="939" actId="1076"/>
      <pc:docMkLst>
        <pc:docMk/>
      </pc:docMkLst>
      <pc:sldChg chg="modSp mod">
        <pc:chgData name="Sebastian Martinez" userId="2876093c97d9a481" providerId="LiveId" clId="{734DF2BF-4C52-4A7D-9FEA-A55F5268A2DC}" dt="2024-09-15T13:56:00.601" v="92" actId="20577"/>
        <pc:sldMkLst>
          <pc:docMk/>
          <pc:sldMk cId="0" sldId="258"/>
        </pc:sldMkLst>
        <pc:spChg chg="mod">
          <ac:chgData name="Sebastian Martinez" userId="2876093c97d9a481" providerId="LiveId" clId="{734DF2BF-4C52-4A7D-9FEA-A55F5268A2DC}" dt="2024-09-15T13:56:00.601" v="92" actId="20577"/>
          <ac:spMkLst>
            <pc:docMk/>
            <pc:sldMk cId="0" sldId="258"/>
            <ac:spMk id="119" creationId="{00000000-0000-0000-0000-000000000000}"/>
          </ac:spMkLst>
        </pc:spChg>
      </pc:sldChg>
      <pc:sldChg chg="modSp mod">
        <pc:chgData name="Sebastian Martinez" userId="2876093c97d9a481" providerId="LiveId" clId="{734DF2BF-4C52-4A7D-9FEA-A55F5268A2DC}" dt="2024-09-17T23:36:03.611" v="228" actId="20577"/>
        <pc:sldMkLst>
          <pc:docMk/>
          <pc:sldMk cId="0" sldId="260"/>
        </pc:sldMkLst>
        <pc:spChg chg="mod">
          <ac:chgData name="Sebastian Martinez" userId="2876093c97d9a481" providerId="LiveId" clId="{734DF2BF-4C52-4A7D-9FEA-A55F5268A2DC}" dt="2024-09-17T23:36:03.611" v="228" actId="20577"/>
          <ac:spMkLst>
            <pc:docMk/>
            <pc:sldMk cId="0" sldId="260"/>
            <ac:spMk id="135" creationId="{00000000-0000-0000-0000-000000000000}"/>
          </ac:spMkLst>
        </pc:spChg>
      </pc:sldChg>
      <pc:sldChg chg="modSp mod">
        <pc:chgData name="Sebastian Martinez" userId="2876093c97d9a481" providerId="LiveId" clId="{734DF2BF-4C52-4A7D-9FEA-A55F5268A2DC}" dt="2024-09-17T23:39:14.688" v="240" actId="20577"/>
        <pc:sldMkLst>
          <pc:docMk/>
          <pc:sldMk cId="0" sldId="262"/>
        </pc:sldMkLst>
        <pc:spChg chg="mod">
          <ac:chgData name="Sebastian Martinez" userId="2876093c97d9a481" providerId="LiveId" clId="{734DF2BF-4C52-4A7D-9FEA-A55F5268A2DC}" dt="2024-09-17T23:39:14.688" v="240" actId="20577"/>
          <ac:spMkLst>
            <pc:docMk/>
            <pc:sldMk cId="0" sldId="262"/>
            <ac:spMk id="150" creationId="{00000000-0000-0000-0000-000000000000}"/>
          </ac:spMkLst>
        </pc:spChg>
        <pc:spChg chg="mod">
          <ac:chgData name="Sebastian Martinez" userId="2876093c97d9a481" providerId="LiveId" clId="{734DF2BF-4C52-4A7D-9FEA-A55F5268A2DC}" dt="2024-09-15T14:01:33.444" v="214" actId="20577"/>
          <ac:spMkLst>
            <pc:docMk/>
            <pc:sldMk cId="0" sldId="262"/>
            <ac:spMk id="154" creationId="{00000000-0000-0000-0000-000000000000}"/>
          </ac:spMkLst>
        </pc:spChg>
      </pc:sldChg>
      <pc:sldChg chg="addSp modSp mod">
        <pc:chgData name="Sebastian Martinez" userId="2876093c97d9a481" providerId="LiveId" clId="{734DF2BF-4C52-4A7D-9FEA-A55F5268A2DC}" dt="2024-09-17T23:57:29.810" v="489" actId="2711"/>
        <pc:sldMkLst>
          <pc:docMk/>
          <pc:sldMk cId="0" sldId="263"/>
        </pc:sldMkLst>
        <pc:spChg chg="add">
          <ac:chgData name="Sebastian Martinez" userId="2876093c97d9a481" providerId="LiveId" clId="{734DF2BF-4C52-4A7D-9FEA-A55F5268A2DC}" dt="2024-09-17T23:50:32.554" v="469"/>
          <ac:spMkLst>
            <pc:docMk/>
            <pc:sldMk cId="0" sldId="263"/>
            <ac:spMk id="4" creationId="{B515DD18-3045-A881-2761-8B65B7B8F0CC}"/>
          </ac:spMkLst>
        </pc:spChg>
        <pc:spChg chg="add mod">
          <ac:chgData name="Sebastian Martinez" userId="2876093c97d9a481" providerId="LiveId" clId="{734DF2BF-4C52-4A7D-9FEA-A55F5268A2DC}" dt="2024-09-17T23:50:38.887" v="472"/>
          <ac:spMkLst>
            <pc:docMk/>
            <pc:sldMk cId="0" sldId="263"/>
            <ac:spMk id="5" creationId="{325F9D0B-B0F3-5168-ED5B-938F0F31BBCC}"/>
          </ac:spMkLst>
        </pc:spChg>
        <pc:spChg chg="add">
          <ac:chgData name="Sebastian Martinez" userId="2876093c97d9a481" providerId="LiveId" clId="{734DF2BF-4C52-4A7D-9FEA-A55F5268A2DC}" dt="2024-09-17T23:50:48.601" v="477"/>
          <ac:spMkLst>
            <pc:docMk/>
            <pc:sldMk cId="0" sldId="263"/>
            <ac:spMk id="6" creationId="{F5F55064-FFB6-54ED-0B4B-31193D9721A9}"/>
          </ac:spMkLst>
        </pc:spChg>
        <pc:spChg chg="add">
          <ac:chgData name="Sebastian Martinez" userId="2876093c97d9a481" providerId="LiveId" clId="{734DF2BF-4C52-4A7D-9FEA-A55F5268A2DC}" dt="2024-09-17T23:51:02.569" v="478"/>
          <ac:spMkLst>
            <pc:docMk/>
            <pc:sldMk cId="0" sldId="263"/>
            <ac:spMk id="7" creationId="{A444BC5E-422D-4C02-5EAB-A07A507B7853}"/>
          </ac:spMkLst>
        </pc:spChg>
        <pc:spChg chg="mod">
          <ac:chgData name="Sebastian Martinez" userId="2876093c97d9a481" providerId="LiveId" clId="{734DF2BF-4C52-4A7D-9FEA-A55F5268A2DC}" dt="2024-09-17T23:57:29.810" v="489" actId="2711"/>
          <ac:spMkLst>
            <pc:docMk/>
            <pc:sldMk cId="0" sldId="263"/>
            <ac:spMk id="162" creationId="{00000000-0000-0000-0000-000000000000}"/>
          </ac:spMkLst>
        </pc:spChg>
      </pc:sldChg>
      <pc:sldChg chg="modSp mod">
        <pc:chgData name="Sebastian Martinez" userId="2876093c97d9a481" providerId="LiveId" clId="{734DF2BF-4C52-4A7D-9FEA-A55F5268A2DC}" dt="2024-09-18T00:05:05.505" v="650" actId="1076"/>
        <pc:sldMkLst>
          <pc:docMk/>
          <pc:sldMk cId="0" sldId="265"/>
        </pc:sldMkLst>
        <pc:spChg chg="mod">
          <ac:chgData name="Sebastian Martinez" userId="2876093c97d9a481" providerId="LiveId" clId="{734DF2BF-4C52-4A7D-9FEA-A55F5268A2DC}" dt="2024-09-18T00:05:05.505" v="650" actId="1076"/>
          <ac:spMkLst>
            <pc:docMk/>
            <pc:sldMk cId="0" sldId="265"/>
            <ac:spMk id="178" creationId="{00000000-0000-0000-0000-000000000000}"/>
          </ac:spMkLst>
        </pc:spChg>
      </pc:sldChg>
      <pc:sldChg chg="modSp mod">
        <pc:chgData name="Sebastian Martinez" userId="2876093c97d9a481" providerId="LiveId" clId="{734DF2BF-4C52-4A7D-9FEA-A55F5268A2DC}" dt="2024-09-18T00:37:25.448" v="939" actId="1076"/>
        <pc:sldMkLst>
          <pc:docMk/>
          <pc:sldMk cId="0" sldId="267"/>
        </pc:sldMkLst>
        <pc:spChg chg="mod">
          <ac:chgData name="Sebastian Martinez" userId="2876093c97d9a481" providerId="LiveId" clId="{734DF2BF-4C52-4A7D-9FEA-A55F5268A2DC}" dt="2024-09-18T00:37:25.448" v="939" actId="1076"/>
          <ac:spMkLst>
            <pc:docMk/>
            <pc:sldMk cId="0" sldId="267"/>
            <ac:spMk id="194"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2"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6"/>
        <p:cNvGrpSpPr/>
        <p:nvPr/>
      </p:nvGrpSpPr>
      <p:grpSpPr>
        <a:xfrm>
          <a:off x="0" y="0"/>
          <a:ext cx="0" cy="0"/>
          <a:chOff x="0" y="0"/>
          <a:chExt cx="0" cy="0"/>
        </a:xfrm>
      </p:grpSpPr>
      <p:sp>
        <p:nvSpPr>
          <p:cNvPr id="57" name="Google Shape;57;p1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1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1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1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5"/>
        <p:cNvGrpSpPr/>
        <p:nvPr/>
      </p:nvGrpSpPr>
      <p:grpSpPr>
        <a:xfrm>
          <a:off x="0" y="0"/>
          <a:ext cx="0" cy="0"/>
          <a:chOff x="0" y="0"/>
          <a:chExt cx="0" cy="0"/>
        </a:xfrm>
      </p:grpSpPr>
      <p:sp>
        <p:nvSpPr>
          <p:cNvPr id="66" name="Google Shape;66;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1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14"/>
          <p:cNvSpPr>
            <a:spLocks noGrp="1"/>
          </p:cNvSpPr>
          <p:nvPr>
            <p:ph type="pic" idx="2"/>
          </p:nvPr>
        </p:nvSpPr>
        <p:spPr>
          <a:xfrm>
            <a:off x="5183188" y="987425"/>
            <a:ext cx="6172200" cy="4873625"/>
          </a:xfrm>
          <a:prstGeom prst="rect">
            <a:avLst/>
          </a:prstGeom>
          <a:noFill/>
          <a:ln>
            <a:noFill/>
          </a:ln>
        </p:spPr>
      </p:sp>
      <p:sp>
        <p:nvSpPr>
          <p:cNvPr id="80" name="Google Shape;80;p1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90"/>
        <p:cNvGrpSpPr/>
        <p:nvPr/>
      </p:nvGrpSpPr>
      <p:grpSpPr>
        <a:xfrm>
          <a:off x="0" y="0"/>
          <a:ext cx="0" cy="0"/>
          <a:chOff x="0" y="0"/>
          <a:chExt cx="0" cy="0"/>
        </a:xfrm>
      </p:grpSpPr>
      <p:sp>
        <p:nvSpPr>
          <p:cNvPr id="91" name="Google Shape;91;p1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1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9"/>
        <p:cNvGrpSpPr/>
        <p:nvPr/>
      </p:nvGrpSpPr>
      <p:grpSpPr>
        <a:xfrm>
          <a:off x="0" y="0"/>
          <a:ext cx="0" cy="0"/>
          <a:chOff x="0" y="0"/>
          <a:chExt cx="0" cy="0"/>
        </a:xfrm>
      </p:grpSpPr>
      <p:pic>
        <p:nvPicPr>
          <p:cNvPr id="20" name="Google Shape;20;p4"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1" name="Google Shape;21;p4"/>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
        <p:cNvGrpSpPr/>
        <p:nvPr/>
      </p:nvGrpSpPr>
      <p:grpSpPr>
        <a:xfrm>
          <a:off x="0" y="0"/>
          <a:ext cx="0" cy="0"/>
          <a:chOff x="0" y="0"/>
          <a:chExt cx="0" cy="0"/>
        </a:xfrm>
      </p:grpSpPr>
      <p:sp>
        <p:nvSpPr>
          <p:cNvPr id="28" name="Google Shape;28;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1"/>
        <p:cNvGrpSpPr/>
        <p:nvPr/>
      </p:nvGrpSpPr>
      <p:grpSpPr>
        <a:xfrm>
          <a:off x="0" y="0"/>
          <a:ext cx="0" cy="0"/>
          <a:chOff x="0" y="0"/>
          <a:chExt cx="0" cy="0"/>
        </a:xfrm>
      </p:grpSpPr>
      <p:sp>
        <p:nvSpPr>
          <p:cNvPr id="32" name="Google Shape;32;p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4" name="Google Shape;3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6" name="Google Shape;46;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9"/>
        <p:cNvGrpSpPr/>
        <p:nvPr/>
      </p:nvGrpSpPr>
      <p:grpSpPr>
        <a:xfrm>
          <a:off x="0" y="0"/>
          <a:ext cx="0" cy="0"/>
          <a:chOff x="0" y="0"/>
          <a:chExt cx="0" cy="0"/>
        </a:xfrm>
      </p:grpSpPr>
      <p:sp>
        <p:nvSpPr>
          <p:cNvPr id="50" name="Google Shape;50;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1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joseph12n/conjuntos_residenciales-main/tree/main/Assets/docs/Trimestre%20II/06_Normalizaci%C3%B3n_MR" TargetMode="External"/><Relationship Id="rId13" Type="http://schemas.openxmlformats.org/officeDocument/2006/relationships/hyperlink" Target="https://github.com/joseph12n/conjuntos_residenciales-main/tree/main/Assets/docs/Trimestre%20IV/03_Prototipo_No_Funcional/Dashboard" TargetMode="External"/><Relationship Id="rId3" Type="http://schemas.openxmlformats.org/officeDocument/2006/relationships/hyperlink" Target="https://github.com/joseph12n/conjuntos_residenciales-main/tree/main/Assets/docs/Trimestre%20II/01_Contextualizaci%C3%B3n" TargetMode="External"/><Relationship Id="rId7" Type="http://schemas.openxmlformats.org/officeDocument/2006/relationships/hyperlink" Target="https://github.com/joseph12n/conjuntos_residenciales-main/tree/main/Assets/docs/Trimestre%20II/05_Modelo_Relacional" TargetMode="External"/><Relationship Id="rId12" Type="http://schemas.openxmlformats.org/officeDocument/2006/relationships/hyperlink" Target="https://github.com/joseph12n/conjuntos_residenciales-main/tree/main/Assets/docs/Trimestre%20IV/01_Diagrama_Clases" TargetMode="External"/><Relationship Id="rId17" Type="http://schemas.openxmlformats.org/officeDocument/2006/relationships/hyperlink" Target="https://github.com/joseph12n/conjuntos_residenciales-main/tree/main/Assets/docs/Trimestre%20V/04_Manual_Usuario" TargetMode="External"/><Relationship Id="rId2" Type="http://schemas.openxmlformats.org/officeDocument/2006/relationships/notesSlide" Target="../notesSlides/notesSlide10.xml"/><Relationship Id="rId16" Type="http://schemas.openxmlformats.org/officeDocument/2006/relationships/hyperlink" Target="https://github.com/joseph12n/conjuntos_residenciales-main/tree/main/Assets/docs/Trimestre%20V/03_Manual_T%C3%A9cnico" TargetMode="External"/><Relationship Id="rId1" Type="http://schemas.openxmlformats.org/officeDocument/2006/relationships/slideLayout" Target="../slideLayouts/slideLayout4.xml"/><Relationship Id="rId6" Type="http://schemas.openxmlformats.org/officeDocument/2006/relationships/hyperlink" Target="https://github.com/joseph12n/conjuntos_residenciales-main/tree/main/Assets/docs/Trimestre%20II/04_WireFrames_Mockups" TargetMode="External"/><Relationship Id="rId11" Type="http://schemas.openxmlformats.org/officeDocument/2006/relationships/hyperlink" Target="https://github.com/joseph12n/conjuntos_residenciales-main/tree/main/Assets/docs/Trimestre%20III/02_Construcci%C3%B3n_db_ddl_dml" TargetMode="External"/><Relationship Id="rId5" Type="http://schemas.openxmlformats.org/officeDocument/2006/relationships/hyperlink" Target="https://github.com/joseph12n/conjuntos_residenciales-main/tree/main/Assets/docs/Trimestre%20II/03_Requisitos" TargetMode="External"/><Relationship Id="rId15" Type="http://schemas.openxmlformats.org/officeDocument/2006/relationships/hyperlink" Target="https://github.com/joseph12n/conjuntos_residenciales-main/tree/main/Assets/docs/Trimestre%20V/01_Casos_Prueba" TargetMode="External"/><Relationship Id="rId10" Type="http://schemas.openxmlformats.org/officeDocument/2006/relationships/hyperlink" Target="https://github.com/joseph12n/conjuntos_residenciales-main/tree/main/Assets/docs/Trimestre%20III/01_Casos_Uso" TargetMode="External"/><Relationship Id="rId4" Type="http://schemas.openxmlformats.org/officeDocument/2006/relationships/hyperlink" Target="https://github.com/joseph12n/conjuntos_residenciales-main/tree/main/Assets/docs/Trimestre%20II/02_Elicitaci%C3%B3n_Requisitos" TargetMode="External"/><Relationship Id="rId9" Type="http://schemas.openxmlformats.org/officeDocument/2006/relationships/hyperlink" Target="https://github.com/joseph12n/conjuntos_residenciales-main/tree/main/Assets/docs/Trimestre%20II/07_Diccionario_Datos" TargetMode="External"/><Relationship Id="rId1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7"/>
          <p:cNvSpPr txBox="1"/>
          <p:nvPr/>
        </p:nvSpPr>
        <p:spPr>
          <a:xfrm>
            <a:off x="995422" y="2551837"/>
            <a:ext cx="6453678" cy="92328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5400" b="1" i="0" u="none" strike="noStrike" cap="none" dirty="0">
                <a:solidFill>
                  <a:srgbClr val="3F3F3F"/>
                </a:solidFill>
                <a:latin typeface="Work Sans"/>
                <a:ea typeface="Work Sans"/>
                <a:cs typeface="Work Sans"/>
                <a:sym typeface="Work Sans"/>
              </a:rPr>
              <a:t>RESITECH</a:t>
            </a:r>
            <a:endParaRPr sz="4000" b="1" dirty="0">
              <a:solidFill>
                <a:srgbClr val="3F3F3F"/>
              </a:solidFill>
              <a:latin typeface="Work Sans"/>
              <a:ea typeface="Work Sans"/>
              <a:cs typeface="Work Sans"/>
              <a:sym typeface="Work Sans"/>
            </a:endParaRPr>
          </a:p>
        </p:txBody>
      </p:sp>
      <p:pic>
        <p:nvPicPr>
          <p:cNvPr id="3" name="Imagen 2" descr="Logotipo&#10;&#10;Descripción generada automáticamente con confianza media">
            <a:extLst>
              <a:ext uri="{FF2B5EF4-FFF2-40B4-BE49-F238E27FC236}">
                <a16:creationId xmlns:a16="http://schemas.microsoft.com/office/drawing/2014/main" id="{9C57B41C-2256-B4F2-29D7-BD101A81AB31}"/>
              </a:ext>
            </a:extLst>
          </p:cNvPr>
          <p:cNvPicPr>
            <a:picLocks noChangeAspect="1"/>
          </p:cNvPicPr>
          <p:nvPr/>
        </p:nvPicPr>
        <p:blipFill>
          <a:blip r:embed="rId3"/>
          <a:stretch>
            <a:fillRect/>
          </a:stretch>
        </p:blipFill>
        <p:spPr>
          <a:xfrm>
            <a:off x="6371302" y="972164"/>
            <a:ext cx="4913671" cy="4913671"/>
          </a:xfrm>
          <a:prstGeom prst="rect">
            <a:avLst/>
          </a:prstGeom>
        </p:spPr>
      </p:pic>
      <p:sp>
        <p:nvSpPr>
          <p:cNvPr id="4" name="Rectángulo 3">
            <a:extLst>
              <a:ext uri="{FF2B5EF4-FFF2-40B4-BE49-F238E27FC236}">
                <a16:creationId xmlns:a16="http://schemas.microsoft.com/office/drawing/2014/main" id="{E1F964EB-AB29-6178-D152-8A133E3B5135}"/>
              </a:ext>
            </a:extLst>
          </p:cNvPr>
          <p:cNvSpPr/>
          <p:nvPr/>
        </p:nvSpPr>
        <p:spPr>
          <a:xfrm>
            <a:off x="6892413" y="4542503"/>
            <a:ext cx="4070555" cy="216311"/>
          </a:xfrm>
          <a:prstGeom prst="rect">
            <a:avLst/>
          </a:prstGeom>
          <a:solidFill>
            <a:srgbClr val="E4E5E9"/>
          </a:solidFill>
          <a:ln>
            <a:solidFill>
              <a:srgbClr val="E3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0"/>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Work Sans Medium"/>
              <a:buNone/>
            </a:pPr>
            <a:r>
              <a:rPr lang="es-MX" sz="3200">
                <a:solidFill>
                  <a:schemeClr val="lt1"/>
                </a:solidFill>
                <a:latin typeface="Work Sans Medium"/>
                <a:ea typeface="Work Sans Medium"/>
                <a:cs typeface="Work Sans Medium"/>
                <a:sym typeface="Work Sans Medium"/>
              </a:rPr>
              <a:t>Entregables Proyecto Formativo</a:t>
            </a:r>
            <a:br>
              <a:rPr lang="es-MX" sz="3200">
                <a:solidFill>
                  <a:schemeClr val="lt1"/>
                </a:solidFill>
                <a:latin typeface="Work Sans Medium"/>
                <a:ea typeface="Work Sans Medium"/>
                <a:cs typeface="Work Sans Medium"/>
                <a:sym typeface="Work Sans Medium"/>
              </a:rPr>
            </a:br>
            <a:r>
              <a:rPr lang="es-MX" sz="3200">
                <a:solidFill>
                  <a:schemeClr val="lt1"/>
                </a:solidFill>
                <a:latin typeface="Work Sans Medium"/>
                <a:ea typeface="Work Sans Medium"/>
                <a:cs typeface="Work Sans Medium"/>
                <a:sym typeface="Work Sans Medium"/>
              </a:rPr>
              <a:t>por Trimestre</a:t>
            </a:r>
            <a:endParaRPr sz="3200">
              <a:solidFill>
                <a:schemeClr val="lt1"/>
              </a:solidFill>
              <a:latin typeface="Work Sans Medium"/>
              <a:ea typeface="Work Sans Medium"/>
              <a:cs typeface="Work Sans Medium"/>
              <a:sym typeface="Work Sans Medium"/>
            </a:endParaRPr>
          </a:p>
        </p:txBody>
      </p:sp>
      <p:sp>
        <p:nvSpPr>
          <p:cNvPr id="215" name="Google Shape;215;p30"/>
          <p:cNvSpPr txBox="1"/>
          <p:nvPr/>
        </p:nvSpPr>
        <p:spPr>
          <a:xfrm>
            <a:off x="697470" y="2792459"/>
            <a:ext cx="3854368" cy="1600398"/>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3"/>
              </a:rPr>
              <a:t>contextualización</a:t>
            </a:r>
            <a:endParaRPr lang="es-CO" sz="1400"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hlinkClick r:id="rId4"/>
              </a:rPr>
              <a:t>Licitación de requisitos</a:t>
            </a:r>
            <a:endParaRPr lang="es-CO"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hlinkClick r:id="rId5"/>
              </a:rPr>
              <a:t>Requisitos</a:t>
            </a:r>
            <a:endParaRPr lang="es-CO"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6"/>
              </a:rPr>
              <a:t>Wireframes o mockups</a:t>
            </a:r>
            <a:endParaRPr lang="es-CO"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7"/>
              </a:rPr>
              <a:t>Modelo relacional</a:t>
            </a:r>
            <a:endParaRPr lang="es-CO" sz="1400"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hlinkClick r:id="rId8"/>
              </a:rPr>
              <a:t>Normalización MR</a:t>
            </a:r>
            <a:endParaRPr lang="es-CO"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9"/>
              </a:rPr>
              <a:t>Diccionario de datos</a:t>
            </a:r>
            <a:endParaRPr sz="1400" dirty="0">
              <a:solidFill>
                <a:schemeClr val="dk1"/>
              </a:solidFill>
              <a:latin typeface="Work Sans Light"/>
              <a:ea typeface="Work Sans Light"/>
              <a:cs typeface="Work Sans Light"/>
              <a:sym typeface="Work Sans Light"/>
            </a:endParaRPr>
          </a:p>
        </p:txBody>
      </p:sp>
      <p:grpSp>
        <p:nvGrpSpPr>
          <p:cNvPr id="216" name="Google Shape;216;p30"/>
          <p:cNvGrpSpPr/>
          <p:nvPr/>
        </p:nvGrpSpPr>
        <p:grpSpPr>
          <a:xfrm>
            <a:off x="903506" y="2328198"/>
            <a:ext cx="3239167" cy="347863"/>
            <a:chOff x="668953" y="1494678"/>
            <a:chExt cx="3239167" cy="347863"/>
          </a:xfrm>
        </p:grpSpPr>
        <p:sp>
          <p:nvSpPr>
            <p:cNvPr id="217" name="Google Shape;217;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8" name="Google Shape;218;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Segundo Trimestre</a:t>
              </a:r>
              <a:endParaRPr/>
            </a:p>
          </p:txBody>
        </p:sp>
      </p:grpSp>
      <p:sp>
        <p:nvSpPr>
          <p:cNvPr id="221" name="Google Shape;221;p30"/>
          <p:cNvSpPr txBox="1"/>
          <p:nvPr/>
        </p:nvSpPr>
        <p:spPr>
          <a:xfrm>
            <a:off x="3278158" y="2358609"/>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dirty="0">
                <a:solidFill>
                  <a:srgbClr val="38AA00"/>
                </a:solidFill>
                <a:latin typeface="Work Sans Light"/>
                <a:ea typeface="Work Sans Light"/>
                <a:cs typeface="Work Sans Light"/>
                <a:sym typeface="Work Sans Light"/>
              </a:rPr>
              <a:t>Tercer Trimestre</a:t>
            </a:r>
            <a:endParaRPr dirty="0"/>
          </a:p>
        </p:txBody>
      </p:sp>
      <p:sp>
        <p:nvSpPr>
          <p:cNvPr id="222" name="Google Shape;222;p30"/>
          <p:cNvSpPr txBox="1"/>
          <p:nvPr/>
        </p:nvSpPr>
        <p:spPr>
          <a:xfrm>
            <a:off x="3278158" y="2762628"/>
            <a:ext cx="3854368" cy="738623"/>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10"/>
              </a:rPr>
              <a:t>Casos de uso</a:t>
            </a:r>
            <a:endParaRPr lang="es-CO" sz="1400" dirty="0">
              <a:solidFill>
                <a:schemeClr val="dk1"/>
              </a:solidFill>
              <a:latin typeface="Work Sans Light"/>
              <a:ea typeface="Work Sans Light"/>
              <a:cs typeface="Work Sans Light"/>
              <a:sym typeface="Work Sans Light"/>
            </a:endParaRPr>
          </a:p>
          <a:p>
            <a:pPr marL="171450" marR="0" lvl="0" indent="-1714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hlinkClick r:id="rId11"/>
              </a:rPr>
              <a:t>Construcción DB_DDL_DML</a:t>
            </a:r>
            <a:endParaRPr lang="es-CO" dirty="0">
              <a:solidFill>
                <a:schemeClr val="dk1"/>
              </a:solidFill>
              <a:latin typeface="Work Sans Light"/>
              <a:ea typeface="Work Sans Light"/>
              <a:cs typeface="Work Sans Light"/>
              <a:sym typeface="Work Sans Light"/>
            </a:endParaRPr>
          </a:p>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rPr>
              <a:t>CRUD</a:t>
            </a:r>
            <a:endParaRPr sz="1400" dirty="0">
              <a:solidFill>
                <a:schemeClr val="dk1"/>
              </a:solidFill>
              <a:latin typeface="Work Sans Light"/>
              <a:ea typeface="Work Sans Light"/>
              <a:cs typeface="Work Sans Light"/>
              <a:sym typeface="Work Sans Light"/>
            </a:endParaRPr>
          </a:p>
        </p:txBody>
      </p:sp>
      <p:sp>
        <p:nvSpPr>
          <p:cNvPr id="225" name="Google Shape;225;p30"/>
          <p:cNvSpPr txBox="1"/>
          <p:nvPr/>
        </p:nvSpPr>
        <p:spPr>
          <a:xfrm>
            <a:off x="5967470" y="2377647"/>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dirty="0">
                <a:solidFill>
                  <a:srgbClr val="38AA00"/>
                </a:solidFill>
                <a:latin typeface="Work Sans Light"/>
                <a:ea typeface="Work Sans Light"/>
                <a:cs typeface="Work Sans Light"/>
                <a:sym typeface="Work Sans Light"/>
              </a:rPr>
              <a:t>Cuarto Trimestre</a:t>
            </a:r>
            <a:endParaRPr dirty="0"/>
          </a:p>
        </p:txBody>
      </p:sp>
      <p:sp>
        <p:nvSpPr>
          <p:cNvPr id="226" name="Google Shape;226;p30"/>
          <p:cNvSpPr txBox="1"/>
          <p:nvPr/>
        </p:nvSpPr>
        <p:spPr>
          <a:xfrm>
            <a:off x="6024638" y="2771091"/>
            <a:ext cx="3854368" cy="738623"/>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12"/>
              </a:rPr>
              <a:t>Diagrama de clases</a:t>
            </a:r>
            <a:endParaRPr lang="es-CO" sz="1400" dirty="0">
              <a:solidFill>
                <a:schemeClr val="dk1"/>
              </a:solidFill>
              <a:latin typeface="Work Sans Light"/>
              <a:ea typeface="Work Sans Light"/>
              <a:cs typeface="Work Sans Light"/>
              <a:sym typeface="Work Sans Light"/>
            </a:endParaRPr>
          </a:p>
          <a:p>
            <a:pPr marL="171450" marR="0" lvl="0" indent="-1714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rPr>
              <a:t>Producto software</a:t>
            </a:r>
          </a:p>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13"/>
              </a:rPr>
              <a:t>Prototi</a:t>
            </a:r>
            <a:r>
              <a:rPr lang="es-CO" dirty="0">
                <a:solidFill>
                  <a:schemeClr val="dk1"/>
                </a:solidFill>
                <a:latin typeface="Work Sans Light"/>
                <a:ea typeface="Work Sans Light"/>
                <a:cs typeface="Work Sans Light"/>
                <a:sym typeface="Work Sans Light"/>
                <a:hlinkClick r:id="rId13"/>
              </a:rPr>
              <a:t>po no funcional</a:t>
            </a:r>
            <a:endParaRPr sz="1400" dirty="0">
              <a:solidFill>
                <a:schemeClr val="dk1"/>
              </a:solidFill>
              <a:latin typeface="Work Sans Light"/>
              <a:ea typeface="Work Sans Light"/>
              <a:cs typeface="Work Sans Light"/>
              <a:sym typeface="Work Sans Light"/>
            </a:endParaRPr>
          </a:p>
        </p:txBody>
      </p:sp>
      <p:pic>
        <p:nvPicPr>
          <p:cNvPr id="4" name="Imagen 3" descr="Logotipo&#10;&#10;Descripción generada automáticamente con confianza media">
            <a:extLst>
              <a:ext uri="{FF2B5EF4-FFF2-40B4-BE49-F238E27FC236}">
                <a16:creationId xmlns:a16="http://schemas.microsoft.com/office/drawing/2014/main" id="{62E1BFB1-E446-8B3F-61D5-40CF7D066739}"/>
              </a:ext>
            </a:extLst>
          </p:cNvPr>
          <p:cNvPicPr>
            <a:picLocks noChangeAspect="1"/>
          </p:cNvPicPr>
          <p:nvPr/>
        </p:nvPicPr>
        <p:blipFill>
          <a:blip r:embed="rId14"/>
          <a:stretch>
            <a:fillRect/>
          </a:stretch>
        </p:blipFill>
        <p:spPr>
          <a:xfrm>
            <a:off x="9297368" y="181092"/>
            <a:ext cx="1093334" cy="1093334"/>
          </a:xfrm>
          <a:prstGeom prst="rect">
            <a:avLst/>
          </a:prstGeom>
        </p:spPr>
      </p:pic>
      <p:sp>
        <p:nvSpPr>
          <p:cNvPr id="5" name="Rectángulo 4">
            <a:extLst>
              <a:ext uri="{FF2B5EF4-FFF2-40B4-BE49-F238E27FC236}">
                <a16:creationId xmlns:a16="http://schemas.microsoft.com/office/drawing/2014/main" id="{5E6BDF98-8DE9-33BF-47E3-03A7E5D61F57}"/>
              </a:ext>
            </a:extLst>
          </p:cNvPr>
          <p:cNvSpPr/>
          <p:nvPr/>
        </p:nvSpPr>
        <p:spPr>
          <a:xfrm>
            <a:off x="9472295" y="969627"/>
            <a:ext cx="743479" cy="45719"/>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 name="Google Shape;225;p30">
            <a:extLst>
              <a:ext uri="{FF2B5EF4-FFF2-40B4-BE49-F238E27FC236}">
                <a16:creationId xmlns:a16="http://schemas.microsoft.com/office/drawing/2014/main" id="{CFAA1715-692C-380F-D7A9-78A8814EDFFA}"/>
              </a:ext>
            </a:extLst>
          </p:cNvPr>
          <p:cNvSpPr txBox="1"/>
          <p:nvPr/>
        </p:nvSpPr>
        <p:spPr>
          <a:xfrm>
            <a:off x="8656782" y="2379286"/>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dirty="0">
                <a:solidFill>
                  <a:srgbClr val="38AA00"/>
                </a:solidFill>
                <a:latin typeface="Work Sans Light"/>
                <a:ea typeface="Work Sans Light"/>
                <a:cs typeface="Work Sans Light"/>
                <a:sym typeface="Work Sans Light"/>
              </a:rPr>
              <a:t>Quinto Trimestre</a:t>
            </a:r>
            <a:endParaRPr dirty="0"/>
          </a:p>
        </p:txBody>
      </p:sp>
      <p:sp>
        <p:nvSpPr>
          <p:cNvPr id="3" name="Google Shape;226;p30">
            <a:extLst>
              <a:ext uri="{FF2B5EF4-FFF2-40B4-BE49-F238E27FC236}">
                <a16:creationId xmlns:a16="http://schemas.microsoft.com/office/drawing/2014/main" id="{71E14622-A7D9-3216-F9A9-ADA119C3618F}"/>
              </a:ext>
            </a:extLst>
          </p:cNvPr>
          <p:cNvSpPr txBox="1"/>
          <p:nvPr/>
        </p:nvSpPr>
        <p:spPr>
          <a:xfrm>
            <a:off x="8656782" y="2691277"/>
            <a:ext cx="3854368" cy="954067"/>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15"/>
              </a:rPr>
              <a:t>Casos de prueba</a:t>
            </a:r>
            <a:endParaRPr lang="es-CO" sz="1400" dirty="0">
              <a:solidFill>
                <a:schemeClr val="dk1"/>
              </a:solidFill>
              <a:latin typeface="Work Sans Light"/>
              <a:ea typeface="Work Sans Light"/>
              <a:cs typeface="Work Sans Light"/>
              <a:sym typeface="Work Sans Light"/>
            </a:endParaRPr>
          </a:p>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rPr>
              <a:t>Ejecución</a:t>
            </a:r>
            <a:r>
              <a:rPr lang="es-CO" dirty="0">
                <a:solidFill>
                  <a:schemeClr val="dk1"/>
                </a:solidFill>
                <a:latin typeface="Work Sans Light"/>
                <a:ea typeface="Work Sans Light"/>
                <a:cs typeface="Work Sans Light"/>
                <a:sym typeface="Work Sans Light"/>
              </a:rPr>
              <a:t> de pruebas unitarias</a:t>
            </a:r>
          </a:p>
          <a:p>
            <a:pPr marL="171450" marR="0" lvl="0" indent="-1714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hlinkClick r:id="rId16"/>
              </a:rPr>
              <a:t>Manual técnico</a:t>
            </a:r>
            <a:endParaRPr lang="es-CO" dirty="0">
              <a:solidFill>
                <a:schemeClr val="dk1"/>
              </a:solidFill>
              <a:latin typeface="Work Sans Light"/>
              <a:ea typeface="Work Sans Light"/>
              <a:cs typeface="Work Sans Light"/>
              <a:sym typeface="Work Sans Light"/>
            </a:endParaRPr>
          </a:p>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17"/>
              </a:rPr>
              <a:t>Manual de usuario</a:t>
            </a:r>
            <a:endParaRPr lang="es-CO" sz="1400" dirty="0">
              <a:solidFill>
                <a:schemeClr val="dk1"/>
              </a:solidFill>
              <a:latin typeface="Work Sans Light"/>
              <a:ea typeface="Work Sans Light"/>
              <a:cs typeface="Work Sans Light"/>
              <a:sym typeface="Work Sans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p31"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
        <p:cNvGrpSpPr/>
        <p:nvPr/>
      </p:nvGrpSpPr>
      <p:grpSpPr>
        <a:xfrm>
          <a:off x="0" y="0"/>
          <a:ext cx="0" cy="0"/>
          <a:chOff x="0" y="0"/>
          <a:chExt cx="0" cy="0"/>
        </a:xfrm>
      </p:grpSpPr>
      <p:sp>
        <p:nvSpPr>
          <p:cNvPr id="108" name="Google Shape;108;p18"/>
          <p:cNvSpPr txBox="1"/>
          <p:nvPr/>
        </p:nvSpPr>
        <p:spPr>
          <a:xfrm>
            <a:off x="3252112" y="675443"/>
            <a:ext cx="5687776" cy="120028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7200" dirty="0">
                <a:solidFill>
                  <a:schemeClr val="lt1"/>
                </a:solidFill>
                <a:latin typeface="Work Sans Light"/>
                <a:sym typeface="Work Sans Light"/>
              </a:rPr>
              <a:t>RESITECH</a:t>
            </a:r>
            <a:endParaRPr dirty="0"/>
          </a:p>
        </p:txBody>
      </p:sp>
      <p:cxnSp>
        <p:nvCxnSpPr>
          <p:cNvPr id="109" name="Google Shape;109;p18"/>
          <p:cNvCxnSpPr/>
          <p:nvPr/>
        </p:nvCxnSpPr>
        <p:spPr>
          <a:xfrm>
            <a:off x="5227899" y="3321934"/>
            <a:ext cx="1736203" cy="0"/>
          </a:xfrm>
          <a:prstGeom prst="straightConnector1">
            <a:avLst/>
          </a:prstGeom>
          <a:noFill/>
          <a:ln w="9525" cap="flat" cmpd="sng">
            <a:solidFill>
              <a:schemeClr val="lt1"/>
            </a:solidFill>
            <a:prstDash val="solid"/>
            <a:miter lim="800000"/>
            <a:headEnd type="none" w="sm" len="sm"/>
            <a:tailEnd type="none" w="sm" len="sm"/>
          </a:ln>
        </p:spPr>
      </p:cxnSp>
      <p:sp>
        <p:nvSpPr>
          <p:cNvPr id="110" name="Google Shape;110;p18"/>
          <p:cNvSpPr txBox="1"/>
          <p:nvPr/>
        </p:nvSpPr>
        <p:spPr>
          <a:xfrm>
            <a:off x="4168816" y="3463724"/>
            <a:ext cx="3854368" cy="5847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1600" dirty="0">
                <a:solidFill>
                  <a:schemeClr val="lt1"/>
                </a:solidFill>
                <a:latin typeface="Work Sans Light"/>
                <a:sym typeface="Work Sans Light"/>
              </a:rPr>
              <a:t>Joseph Nicolas Varon Vargas</a:t>
            </a:r>
          </a:p>
          <a:p>
            <a:pPr marL="0" marR="0" lvl="0" indent="0" algn="ctr" rtl="0">
              <a:spcBef>
                <a:spcPts val="0"/>
              </a:spcBef>
              <a:spcAft>
                <a:spcPts val="0"/>
              </a:spcAft>
              <a:buNone/>
            </a:pPr>
            <a:r>
              <a:rPr lang="es-MX" sz="1600" dirty="0">
                <a:solidFill>
                  <a:schemeClr val="lt1"/>
                </a:solidFill>
                <a:latin typeface="Work Sans Light"/>
                <a:sym typeface="Work Sans Light"/>
              </a:rPr>
              <a:t>Juan Sebastian Castro Martinez</a:t>
            </a:r>
            <a:endParaRPr dirty="0"/>
          </a:p>
        </p:txBody>
      </p:sp>
      <p:sp>
        <p:nvSpPr>
          <p:cNvPr id="111" name="Google Shape;111;p18"/>
          <p:cNvSpPr txBox="1"/>
          <p:nvPr/>
        </p:nvSpPr>
        <p:spPr>
          <a:xfrm>
            <a:off x="1068888" y="5279998"/>
            <a:ext cx="10054224" cy="107721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Servicio Nacional de Aprendizaje –SENA, Centro de Electricidad Electrónica y Telecomunicaciones</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Técnico en Programación de Software - TPS, Primer Trimestre</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Instructor Albeiro Ramos</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Bogotá, 25 de marzo de 2023</a:t>
            </a:r>
            <a:endParaRPr sz="1600" b="1">
              <a:solidFill>
                <a:schemeClr val="lt1"/>
              </a:solidFill>
              <a:latin typeface="Work Sans Light"/>
              <a:ea typeface="Work Sans Light"/>
              <a:cs typeface="Work Sans Light"/>
              <a:sym typeface="Work Sans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7" name="Google Shape;117;p19"/>
          <p:cNvSpPr/>
          <p:nvPr/>
        </p:nvSpPr>
        <p:spPr>
          <a:xfrm>
            <a:off x="1275828" y="1872197"/>
            <a:ext cx="2939970"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118" name="Google Shape;118;p19"/>
          <p:cNvSpPr txBox="1"/>
          <p:nvPr/>
        </p:nvSpPr>
        <p:spPr>
          <a:xfrm>
            <a:off x="1145896" y="1707519"/>
            <a:ext cx="351474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600"/>
              <a:buFont typeface="Work Sans Light"/>
              <a:buNone/>
            </a:pPr>
            <a:r>
              <a:rPr lang="es-MX" sz="3600" dirty="0">
                <a:solidFill>
                  <a:srgbClr val="38AA00"/>
                </a:solidFill>
                <a:latin typeface="Work Sans Light"/>
                <a:ea typeface="Work Sans Light"/>
                <a:cs typeface="Work Sans Light"/>
                <a:sym typeface="Work Sans Light"/>
              </a:rPr>
              <a:t>Introducción</a:t>
            </a:r>
            <a:endParaRPr dirty="0"/>
          </a:p>
        </p:txBody>
      </p:sp>
      <p:sp>
        <p:nvSpPr>
          <p:cNvPr id="119" name="Google Shape;119;p19"/>
          <p:cNvSpPr txBox="1"/>
          <p:nvPr/>
        </p:nvSpPr>
        <p:spPr>
          <a:xfrm>
            <a:off x="976082" y="3088418"/>
            <a:ext cx="3854368" cy="1323399"/>
          </a:xfrm>
          <a:prstGeom prst="rect">
            <a:avLst/>
          </a:prstGeom>
          <a:noFill/>
          <a:ln>
            <a:noFill/>
          </a:ln>
        </p:spPr>
        <p:txBody>
          <a:bodyPr spcFirstLastPara="1" wrap="square" lIns="91425" tIns="45700" rIns="91425" bIns="45700" anchor="t" anchorCtr="0">
            <a:spAutoFit/>
          </a:bodyPr>
          <a:lstStyle/>
          <a:p>
            <a:pPr algn="just"/>
            <a:r>
              <a:rPr lang="es-ES" sz="1600" dirty="0">
                <a:solidFill>
                  <a:schemeClr val="tx1"/>
                </a:solidFill>
                <a:latin typeface="Arial" panose="020B0604020202020204" pitchFamily="34" charset="0"/>
                <a:cs typeface="Arial" panose="020B0604020202020204" pitchFamily="34" charset="0"/>
              </a:rPr>
              <a:t>En el presente documento se describirá el inconveniente que tiene el conjunto residencial Recodo de suba, se resaltaran el problema, objetivos, justificación, alcance y delimitación.</a:t>
            </a:r>
          </a:p>
        </p:txBody>
      </p:sp>
      <p:pic>
        <p:nvPicPr>
          <p:cNvPr id="3" name="Imagen 2" descr="Logotipo&#10;&#10;Descripción generada automáticamente con confianza media">
            <a:extLst>
              <a:ext uri="{FF2B5EF4-FFF2-40B4-BE49-F238E27FC236}">
                <a16:creationId xmlns:a16="http://schemas.microsoft.com/office/drawing/2014/main" id="{63F0A664-4109-D3A7-AF2F-AA4A13C2027D}"/>
              </a:ext>
            </a:extLst>
          </p:cNvPr>
          <p:cNvPicPr>
            <a:picLocks noChangeAspect="1"/>
          </p:cNvPicPr>
          <p:nvPr/>
        </p:nvPicPr>
        <p:blipFill>
          <a:blip r:embed="rId4"/>
          <a:stretch>
            <a:fillRect/>
          </a:stretch>
        </p:blipFill>
        <p:spPr>
          <a:xfrm>
            <a:off x="6371302" y="0"/>
            <a:ext cx="5820698" cy="6858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3"/>
        <p:cNvGrpSpPr/>
        <p:nvPr/>
      </p:nvGrpSpPr>
      <p:grpSpPr>
        <a:xfrm>
          <a:off x="0" y="0"/>
          <a:ext cx="0" cy="0"/>
          <a:chOff x="0" y="0"/>
          <a:chExt cx="0" cy="0"/>
        </a:xfrm>
      </p:grpSpPr>
      <p:sp>
        <p:nvSpPr>
          <p:cNvPr id="124" name="Google Shape;124;p20"/>
          <p:cNvSpPr txBox="1"/>
          <p:nvPr/>
        </p:nvSpPr>
        <p:spPr>
          <a:xfrm>
            <a:off x="456236" y="416689"/>
            <a:ext cx="10515600" cy="741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MX" sz="4400" dirty="0">
                <a:solidFill>
                  <a:schemeClr val="lt1"/>
                </a:solidFill>
                <a:latin typeface="Work Sans Medium"/>
                <a:ea typeface="Work Sans Medium"/>
                <a:cs typeface="Work Sans Medium"/>
                <a:sym typeface="Work Sans Medium"/>
              </a:rPr>
              <a:t>RESITECH</a:t>
            </a:r>
            <a:endParaRPr dirty="0"/>
          </a:p>
        </p:txBody>
      </p:sp>
      <p:sp>
        <p:nvSpPr>
          <p:cNvPr id="127" name="Google Shape;127;p20"/>
          <p:cNvSpPr txBox="1"/>
          <p:nvPr/>
        </p:nvSpPr>
        <p:spPr>
          <a:xfrm>
            <a:off x="6653014" y="2489547"/>
            <a:ext cx="4547336" cy="30469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Problema</a:t>
            </a:r>
            <a:endParaRPr dirty="0">
              <a:latin typeface="+mj-lt"/>
            </a:endParaRPr>
          </a:p>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Objetivos</a:t>
            </a:r>
            <a:endParaRPr dirty="0">
              <a:latin typeface="+mj-lt"/>
            </a:endParaRPr>
          </a:p>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Justificación</a:t>
            </a:r>
            <a:endParaRPr dirty="0">
              <a:latin typeface="+mj-lt"/>
            </a:endParaRPr>
          </a:p>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Alcance</a:t>
            </a:r>
            <a:endParaRPr dirty="0">
              <a:latin typeface="+mj-lt"/>
            </a:endParaRPr>
          </a:p>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Delimitación</a:t>
            </a:r>
            <a:endParaRPr dirty="0">
              <a:latin typeface="+mj-lt"/>
            </a:endParaRPr>
          </a:p>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Entregables Trimestre</a:t>
            </a:r>
            <a:endParaRPr dirty="0">
              <a:latin typeface="+mj-lt"/>
            </a:endParaRPr>
          </a:p>
        </p:txBody>
      </p:sp>
      <p:pic>
        <p:nvPicPr>
          <p:cNvPr id="2" name="Imagen 1" descr="Logotipo&#10;&#10;Descripción generada automáticamente con confianza media">
            <a:extLst>
              <a:ext uri="{FF2B5EF4-FFF2-40B4-BE49-F238E27FC236}">
                <a16:creationId xmlns:a16="http://schemas.microsoft.com/office/drawing/2014/main" id="{46DBA63A-E02F-976A-47D1-AFE22BCAF46A}"/>
              </a:ext>
            </a:extLst>
          </p:cNvPr>
          <p:cNvPicPr>
            <a:picLocks noChangeAspect="1"/>
          </p:cNvPicPr>
          <p:nvPr/>
        </p:nvPicPr>
        <p:blipFill>
          <a:blip r:embed="rId4"/>
          <a:stretch>
            <a:fillRect/>
          </a:stretch>
        </p:blipFill>
        <p:spPr>
          <a:xfrm>
            <a:off x="625316" y="1286071"/>
            <a:ext cx="4913671" cy="4913671"/>
          </a:xfrm>
          <a:prstGeom prst="rect">
            <a:avLst/>
          </a:prstGeom>
        </p:spPr>
      </p:pic>
      <p:sp>
        <p:nvSpPr>
          <p:cNvPr id="3" name="Rectángulo 2">
            <a:extLst>
              <a:ext uri="{FF2B5EF4-FFF2-40B4-BE49-F238E27FC236}">
                <a16:creationId xmlns:a16="http://schemas.microsoft.com/office/drawing/2014/main" id="{92B783F9-F4D1-D1D8-320C-5AEC0F8F6F47}"/>
              </a:ext>
            </a:extLst>
          </p:cNvPr>
          <p:cNvSpPr/>
          <p:nvPr/>
        </p:nvSpPr>
        <p:spPr>
          <a:xfrm>
            <a:off x="1146427" y="4837471"/>
            <a:ext cx="4070555" cy="216311"/>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456236" y="10614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dirty="0">
                <a:solidFill>
                  <a:schemeClr val="lt1"/>
                </a:solidFill>
                <a:latin typeface="Work Sans Medium"/>
                <a:ea typeface="Work Sans Medium"/>
                <a:cs typeface="Work Sans Medium"/>
                <a:sym typeface="Work Sans Medium"/>
              </a:rPr>
              <a:t>Problema</a:t>
            </a:r>
            <a:endParaRPr dirty="0"/>
          </a:p>
        </p:txBody>
      </p:sp>
      <p:sp>
        <p:nvSpPr>
          <p:cNvPr id="135" name="Google Shape;135;p21"/>
          <p:cNvSpPr txBox="1"/>
          <p:nvPr/>
        </p:nvSpPr>
        <p:spPr>
          <a:xfrm>
            <a:off x="372353" y="2595204"/>
            <a:ext cx="11447293" cy="3293169"/>
          </a:xfrm>
          <a:prstGeom prst="rect">
            <a:avLst/>
          </a:prstGeom>
          <a:noFill/>
          <a:ln>
            <a:noFill/>
          </a:ln>
        </p:spPr>
        <p:txBody>
          <a:bodyPr spcFirstLastPara="1" wrap="square" lIns="91425" tIns="45700" rIns="91425" bIns="45700" anchor="t" anchorCtr="0">
            <a:spAutoFit/>
          </a:bodyPr>
          <a:lstStyle/>
          <a:p>
            <a:pPr algn="just">
              <a:buClr>
                <a:schemeClr val="dk1"/>
              </a:buClr>
              <a:buSzPts val="1600"/>
            </a:pPr>
            <a:r>
              <a:rPr lang="es-MX" sz="1600" dirty="0">
                <a:solidFill>
                  <a:schemeClr val="dk1"/>
                </a:solidFill>
                <a:latin typeface="+mj-lt"/>
                <a:ea typeface="Work Sans Light"/>
                <a:cs typeface="Work Sans Light"/>
                <a:sym typeface="Work Sans Light"/>
              </a:rPr>
              <a:t>En conjunto residencial Recodo ubicado en la ciudad de Bogotá, en la localidad de suba, ha tenido inconvenientes por tener un sistema de agendamientos por medio de libros de asistencias para la reserva de salón comunal y BBQ.</a:t>
            </a:r>
            <a:r>
              <a:rPr lang="es-ES" sz="1600" dirty="0">
                <a:solidFill>
                  <a:schemeClr val="dk1"/>
                </a:solidFill>
                <a:latin typeface="+mj-lt"/>
                <a:ea typeface="Work Sans Light"/>
                <a:cs typeface="Work Sans Light"/>
                <a:sym typeface="Work Sans Light"/>
              </a:rPr>
              <a:t> Los procesos de demora en la toma de tiempos en los espacios solicitados, falta de información de disponibilidad de fechas, procesos tediosos y ambiguos por medio de hojas, perdidas de los documentos físicos, no es amigable el proceso con el medio ambiente, molestias por respuestas negativas, para los vigilantes es tedioso ver y buscar las reservas.</a:t>
            </a:r>
          </a:p>
          <a:p>
            <a:pPr marR="0" lvl="0" algn="just" rtl="0">
              <a:spcBef>
                <a:spcPts val="0"/>
              </a:spcBef>
              <a:spcAft>
                <a:spcPts val="0"/>
              </a:spcAft>
              <a:buClr>
                <a:schemeClr val="dk1"/>
              </a:buClr>
              <a:buSzPts val="1600"/>
            </a:pPr>
            <a:endParaRPr lang="es-MX"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endParaRPr lang="es-MX"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ES" sz="1600" dirty="0">
                <a:solidFill>
                  <a:schemeClr val="dk1"/>
                </a:solidFill>
                <a:latin typeface="+mj-lt"/>
                <a:ea typeface="Work Sans Light"/>
                <a:cs typeface="Work Sans Light"/>
                <a:sym typeface="Work Sans Light"/>
              </a:rPr>
              <a:t>El proceso de intervención se realizará desde la parte física que son las planillas de separación del salón comunal y la zona BBQ. El análisis de la información se realizará en la forma de historias de usuario donde los residentes, vigilantes y el administrador darán sus puntos de vista a las mejoras del conjunto por medio de una encuesta virtual</a:t>
            </a:r>
            <a:endParaRPr lang="es-ES" sz="1600" dirty="0">
              <a:latin typeface="+mj-lt"/>
            </a:endParaRPr>
          </a:p>
          <a:p>
            <a:pPr marL="285750" marR="0" lvl="0" indent="-184150" algn="just" rtl="0">
              <a:spcBef>
                <a:spcPts val="0"/>
              </a:spcBef>
              <a:spcAft>
                <a:spcPts val="0"/>
              </a:spcAft>
              <a:buClr>
                <a:schemeClr val="dk1"/>
              </a:buClr>
              <a:buSzPts val="1600"/>
              <a:buFont typeface="Arial"/>
              <a:buNone/>
            </a:pPr>
            <a:endParaRPr lang="es-ES" sz="1600" dirty="0">
              <a:solidFill>
                <a:schemeClr val="dk1"/>
              </a:solidFill>
              <a:latin typeface="+mj-lt"/>
              <a:ea typeface="Work Sans Light"/>
              <a:cs typeface="Work Sans Light"/>
              <a:sym typeface="Work Sans Light"/>
            </a:endParaRPr>
          </a:p>
          <a:p>
            <a:pPr marR="0" lvl="0" algn="l" rtl="0">
              <a:spcBef>
                <a:spcPts val="0"/>
              </a:spcBef>
              <a:spcAft>
                <a:spcPts val="0"/>
              </a:spcAft>
              <a:buClr>
                <a:schemeClr val="dk1"/>
              </a:buClr>
              <a:buSzPts val="1600"/>
            </a:pPr>
            <a:endParaRPr lang="es-CO" sz="1600" dirty="0">
              <a:solidFill>
                <a:schemeClr val="dk1"/>
              </a:solidFill>
              <a:latin typeface="Work Sans Light"/>
              <a:ea typeface="Work Sans Light"/>
              <a:cs typeface="Work Sans Light"/>
              <a:sym typeface="Work Sans Light"/>
            </a:endParaRPr>
          </a:p>
          <a:p>
            <a:pPr marL="285750" marR="0" lvl="0" indent="-184150" algn="l" rtl="0">
              <a:spcBef>
                <a:spcPts val="0"/>
              </a:spcBef>
              <a:spcAft>
                <a:spcPts val="0"/>
              </a:spcAft>
              <a:buClr>
                <a:schemeClr val="dk1"/>
              </a:buClr>
              <a:buSzPts val="1600"/>
              <a:buFont typeface="Arial"/>
              <a:buNone/>
            </a:pPr>
            <a:endParaRPr sz="1600" dirty="0">
              <a:solidFill>
                <a:schemeClr val="dk1"/>
              </a:solidFill>
              <a:latin typeface="Work Sans Light"/>
              <a:ea typeface="Work Sans Light"/>
              <a:cs typeface="Work Sans Light"/>
              <a:sym typeface="Work Sans Light"/>
            </a:endParaRPr>
          </a:p>
        </p:txBody>
      </p:sp>
      <p:pic>
        <p:nvPicPr>
          <p:cNvPr id="4" name="Imagen 3" descr="Logotipo&#10;&#10;Descripción generada automáticamente con confianza media">
            <a:extLst>
              <a:ext uri="{FF2B5EF4-FFF2-40B4-BE49-F238E27FC236}">
                <a16:creationId xmlns:a16="http://schemas.microsoft.com/office/drawing/2014/main" id="{B5945C11-0EAF-3B5F-F828-D873F7D8B63B}"/>
              </a:ext>
            </a:extLst>
          </p:cNvPr>
          <p:cNvPicPr>
            <a:picLocks noChangeAspect="1"/>
          </p:cNvPicPr>
          <p:nvPr/>
        </p:nvPicPr>
        <p:blipFill>
          <a:blip r:embed="rId3"/>
          <a:stretch>
            <a:fillRect/>
          </a:stretch>
        </p:blipFill>
        <p:spPr>
          <a:xfrm>
            <a:off x="9297368" y="181092"/>
            <a:ext cx="1093334" cy="1093334"/>
          </a:xfrm>
          <a:prstGeom prst="rect">
            <a:avLst/>
          </a:prstGeom>
        </p:spPr>
      </p:pic>
      <p:sp>
        <p:nvSpPr>
          <p:cNvPr id="5" name="Rectángulo 4">
            <a:extLst>
              <a:ext uri="{FF2B5EF4-FFF2-40B4-BE49-F238E27FC236}">
                <a16:creationId xmlns:a16="http://schemas.microsoft.com/office/drawing/2014/main" id="{E13152AF-C5CC-30BC-1124-874EB4954D3B}"/>
              </a:ext>
            </a:extLst>
          </p:cNvPr>
          <p:cNvSpPr/>
          <p:nvPr/>
        </p:nvSpPr>
        <p:spPr>
          <a:xfrm>
            <a:off x="9472295" y="969627"/>
            <a:ext cx="743479" cy="45719"/>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3"/>
          <p:cNvSpPr/>
          <p:nvPr/>
        </p:nvSpPr>
        <p:spPr>
          <a:xfrm>
            <a:off x="1314043" y="593940"/>
            <a:ext cx="3527266"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23"/>
          <p:cNvSpPr txBox="1"/>
          <p:nvPr/>
        </p:nvSpPr>
        <p:spPr>
          <a:xfrm>
            <a:off x="1039184" y="310961"/>
            <a:ext cx="4076985"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200"/>
              <a:buFont typeface="Work Sans Light"/>
              <a:buNone/>
            </a:pPr>
            <a:r>
              <a:rPr lang="es-MX" sz="3200">
                <a:solidFill>
                  <a:srgbClr val="38AA00"/>
                </a:solidFill>
                <a:latin typeface="Work Sans Light"/>
                <a:ea typeface="Work Sans Light"/>
                <a:cs typeface="Work Sans Light"/>
                <a:sym typeface="Work Sans Light"/>
              </a:rPr>
              <a:t>Objetivo General</a:t>
            </a:r>
            <a:endParaRPr/>
          </a:p>
        </p:txBody>
      </p:sp>
      <p:sp>
        <p:nvSpPr>
          <p:cNvPr id="150" name="Google Shape;150;p23"/>
          <p:cNvSpPr txBox="1"/>
          <p:nvPr/>
        </p:nvSpPr>
        <p:spPr>
          <a:xfrm>
            <a:off x="556218" y="1286827"/>
            <a:ext cx="5042916" cy="1077178"/>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s-CO" sz="1600" dirty="0">
                <a:solidFill>
                  <a:schemeClr val="dk1"/>
                </a:solidFill>
                <a:latin typeface="+mj-lt"/>
                <a:ea typeface="Work Sans Light"/>
                <a:cs typeface="Work Sans Light"/>
                <a:sym typeface="Work Sans Light"/>
              </a:rPr>
              <a:t>Desarrollaremos un software donde se llevará a cabo las reservas del salón comunal y la zona BBQ del conjunto donde se podrá realizar la reserva desde la comodidad del lugar en el que este.</a:t>
            </a:r>
            <a:endParaRPr sz="1600" dirty="0">
              <a:solidFill>
                <a:schemeClr val="dk1"/>
              </a:solidFill>
              <a:latin typeface="+mj-lt"/>
              <a:ea typeface="Work Sans Light"/>
              <a:cs typeface="Work Sans Light"/>
              <a:sym typeface="Work Sans Light"/>
            </a:endParaRPr>
          </a:p>
        </p:txBody>
      </p:sp>
      <p:sp>
        <p:nvSpPr>
          <p:cNvPr id="152" name="Google Shape;152;p23"/>
          <p:cNvSpPr/>
          <p:nvPr/>
        </p:nvSpPr>
        <p:spPr>
          <a:xfrm>
            <a:off x="484946" y="3146130"/>
            <a:ext cx="4166093"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3" name="Google Shape;153;p23"/>
          <p:cNvSpPr txBox="1"/>
          <p:nvPr/>
        </p:nvSpPr>
        <p:spPr>
          <a:xfrm>
            <a:off x="574055" y="2888203"/>
            <a:ext cx="4076985"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200"/>
              <a:buFont typeface="Work Sans Light"/>
              <a:buNone/>
            </a:pPr>
            <a:r>
              <a:rPr lang="es-MX" sz="3200" dirty="0">
                <a:solidFill>
                  <a:srgbClr val="38AA00"/>
                </a:solidFill>
                <a:latin typeface="Work Sans Light"/>
                <a:ea typeface="Work Sans Light"/>
                <a:cs typeface="Work Sans Light"/>
                <a:sym typeface="Work Sans Light"/>
              </a:rPr>
              <a:t>Objetivo Específicos</a:t>
            </a:r>
            <a:endParaRPr dirty="0"/>
          </a:p>
        </p:txBody>
      </p:sp>
      <p:sp>
        <p:nvSpPr>
          <p:cNvPr id="154" name="Google Shape;154;p23"/>
          <p:cNvSpPr txBox="1"/>
          <p:nvPr/>
        </p:nvSpPr>
        <p:spPr>
          <a:xfrm>
            <a:off x="764324" y="3660486"/>
            <a:ext cx="4834810" cy="156962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600"/>
              <a:buFont typeface="Arial"/>
              <a:buChar char="•"/>
            </a:pPr>
            <a:r>
              <a:rPr lang="es-MX" sz="1600" dirty="0">
                <a:solidFill>
                  <a:schemeClr val="dk1"/>
                </a:solidFill>
                <a:latin typeface="+mj-lt"/>
                <a:ea typeface="Work Sans Light"/>
                <a:cs typeface="Work Sans Light"/>
                <a:sym typeface="Work Sans Light"/>
              </a:rPr>
              <a:t>Gestionar las reservas del Salón Comunal	 </a:t>
            </a:r>
          </a:p>
          <a:p>
            <a:pPr marR="0" lvl="0" algn="l"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     Conjunto Residencial Recodo de Suba</a:t>
            </a:r>
            <a:endParaRPr dirty="0">
              <a:latin typeface="+mj-lt"/>
            </a:endParaRPr>
          </a:p>
          <a:p>
            <a:pPr marL="285750" marR="0" lvl="0" indent="-285750" algn="l" rtl="0">
              <a:spcBef>
                <a:spcPts val="0"/>
              </a:spcBef>
              <a:spcAft>
                <a:spcPts val="0"/>
              </a:spcAft>
              <a:buClr>
                <a:schemeClr val="dk1"/>
              </a:buClr>
              <a:buSzPts val="1600"/>
              <a:buFont typeface="Arial"/>
              <a:buChar char="•"/>
            </a:pPr>
            <a:r>
              <a:rPr lang="es-MX" sz="1600" dirty="0">
                <a:solidFill>
                  <a:schemeClr val="dk1"/>
                </a:solidFill>
                <a:latin typeface="+mj-lt"/>
                <a:ea typeface="Work Sans Light"/>
                <a:cs typeface="Work Sans Light"/>
                <a:sym typeface="Work Sans Light"/>
              </a:rPr>
              <a:t>Gestionar reserva de la zona BBQ</a:t>
            </a:r>
          </a:p>
          <a:p>
            <a:pPr marR="0" lvl="0" algn="l"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     Conjunto Residencial Recodo de Suba</a:t>
            </a:r>
          </a:p>
          <a:p>
            <a:pPr marL="285750" marR="0" lvl="0" indent="-285750" algn="l" rtl="0">
              <a:spcBef>
                <a:spcPts val="0"/>
              </a:spcBef>
              <a:spcAft>
                <a:spcPts val="0"/>
              </a:spcAft>
              <a:buClr>
                <a:schemeClr val="dk1"/>
              </a:buClr>
              <a:buSzPts val="1600"/>
              <a:buFont typeface="Arial" panose="020B0604020202020204" pitchFamily="34" charset="0"/>
              <a:buChar char="•"/>
            </a:pPr>
            <a:r>
              <a:rPr lang="es-MX" sz="1600" dirty="0">
                <a:solidFill>
                  <a:schemeClr val="dk1"/>
                </a:solidFill>
                <a:latin typeface="+mj-lt"/>
                <a:ea typeface="Work Sans Light"/>
                <a:cs typeface="Work Sans Light"/>
                <a:sym typeface="Work Sans Light"/>
              </a:rPr>
              <a:t>Gestionar los Usuarios del conjunto</a:t>
            </a:r>
          </a:p>
          <a:p>
            <a:pPr marR="0" lvl="0" algn="l"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     Conjunto </a:t>
            </a:r>
            <a:r>
              <a:rPr lang="es-MX" sz="1600">
                <a:solidFill>
                  <a:schemeClr val="dk1"/>
                </a:solidFill>
                <a:latin typeface="+mj-lt"/>
                <a:ea typeface="Work Sans Light"/>
                <a:cs typeface="Work Sans Light"/>
                <a:sym typeface="Work Sans Light"/>
              </a:rPr>
              <a:t>Residencial Recodo de suba</a:t>
            </a:r>
            <a:endParaRPr lang="es-MX" sz="1600" dirty="0">
              <a:solidFill>
                <a:schemeClr val="dk1"/>
              </a:solidFill>
              <a:latin typeface="+mj-lt"/>
              <a:ea typeface="Work Sans Light"/>
              <a:cs typeface="Work Sans Light"/>
              <a:sym typeface="Work Sans Light"/>
            </a:endParaRPr>
          </a:p>
        </p:txBody>
      </p:sp>
      <p:pic>
        <p:nvPicPr>
          <p:cNvPr id="3" name="Imagen 2" descr="Person writing on a table">
            <a:extLst>
              <a:ext uri="{FF2B5EF4-FFF2-40B4-BE49-F238E27FC236}">
                <a16:creationId xmlns:a16="http://schemas.microsoft.com/office/drawing/2014/main" id="{1F61CCCB-ED6B-B80B-BBDD-149722CB28FE}"/>
              </a:ext>
            </a:extLst>
          </p:cNvPr>
          <p:cNvPicPr>
            <a:picLocks noChangeAspect="1"/>
          </p:cNvPicPr>
          <p:nvPr/>
        </p:nvPicPr>
        <p:blipFill>
          <a:blip r:embed="rId3"/>
          <a:srcRect l="23766" r="16965"/>
          <a:stretch/>
        </p:blipFill>
        <p:spPr>
          <a:xfrm>
            <a:off x="6096000" y="0"/>
            <a:ext cx="6096000" cy="6858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4"/>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dirty="0">
                <a:solidFill>
                  <a:schemeClr val="lt1"/>
                </a:solidFill>
                <a:latin typeface="Work Sans Medium"/>
                <a:ea typeface="Work Sans Medium"/>
                <a:cs typeface="Work Sans Medium"/>
                <a:sym typeface="Work Sans Medium"/>
              </a:rPr>
              <a:t>Justificación</a:t>
            </a:r>
            <a:endParaRPr dirty="0"/>
          </a:p>
        </p:txBody>
      </p:sp>
      <p:sp>
        <p:nvSpPr>
          <p:cNvPr id="162" name="Google Shape;162;p24"/>
          <p:cNvSpPr txBox="1"/>
          <p:nvPr/>
        </p:nvSpPr>
        <p:spPr>
          <a:xfrm>
            <a:off x="372353" y="2224579"/>
            <a:ext cx="11447293" cy="2800726"/>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lang="es-CO" sz="1600" dirty="0">
              <a:solidFill>
                <a:schemeClr val="dk1"/>
              </a:solidFill>
              <a:latin typeface="+mn-lt"/>
              <a:ea typeface="Work Sans Light"/>
              <a:cs typeface="Work Sans Light"/>
              <a:sym typeface="Work Sans Light"/>
            </a:endParaRPr>
          </a:p>
          <a:p>
            <a:pPr marR="0" lvl="0" algn="just" rtl="0">
              <a:spcBef>
                <a:spcPts val="0"/>
              </a:spcBef>
              <a:spcAft>
                <a:spcPts val="0"/>
              </a:spcAft>
              <a:buClr>
                <a:schemeClr val="dk1"/>
              </a:buClr>
              <a:buSzPts val="1600"/>
            </a:pPr>
            <a:r>
              <a:rPr lang="es-ES" sz="1600" dirty="0">
                <a:latin typeface="+mn-lt"/>
              </a:rPr>
              <a:t>El sistema RESITECH se propone como una solución innovadora y eficiente para la gestión de reservas del salón comunal y la zona BBQ del Conjunto Residencial Recodo de Suba. Esta herramienta digital reemplazará el actual sistema manual basado en libros de asistencia, el cual presenta múltiples inconvenientes que afectan la calidad de vida de los residentes y la eficiencia administrativa y a su vez beneficiara a la administración, usuarios (residentes del conjunto) y a los vigilantes.</a:t>
            </a:r>
          </a:p>
          <a:p>
            <a:pPr marR="0" lvl="0" algn="just" rtl="0">
              <a:spcBef>
                <a:spcPts val="0"/>
              </a:spcBef>
              <a:spcAft>
                <a:spcPts val="0"/>
              </a:spcAft>
              <a:buClr>
                <a:schemeClr val="dk1"/>
              </a:buClr>
              <a:buSzPts val="1600"/>
            </a:pPr>
            <a:endParaRPr lang="es-ES" sz="1600" dirty="0">
              <a:solidFill>
                <a:schemeClr val="dk1"/>
              </a:solidFill>
              <a:latin typeface="+mn-lt"/>
              <a:ea typeface="Work Sans Light"/>
              <a:cs typeface="Work Sans Light"/>
              <a:sym typeface="Work Sans Light"/>
            </a:endParaRPr>
          </a:p>
          <a:p>
            <a:r>
              <a:rPr lang="es-ES" sz="1600" dirty="0">
                <a:latin typeface="+mn-lt"/>
              </a:rPr>
              <a:t>El sistema RESITECH resuelve los problemas identificados en el sistema actual, como la demora en la toma de tiempos, la falta de información, los procesos tediosos y la pérdida de documentos físicos. Al digitalizar los procesos y centralizar la información, el sistema RESITECH ofrece una solución más eficiente, transparente y sostenible. La implementación del sistema RESITECH representa una mejora significativa para el Conjunto Residencial Recodo de Suba, al optimizar la gestión de reservas, aumentar la satisfacción de los usuarios y contribuir a la sostenibilidad ambiental</a:t>
            </a:r>
          </a:p>
        </p:txBody>
      </p:sp>
      <p:pic>
        <p:nvPicPr>
          <p:cNvPr id="2" name="Imagen 1" descr="Logotipo&#10;&#10;Descripción generada automáticamente con confianza media">
            <a:extLst>
              <a:ext uri="{FF2B5EF4-FFF2-40B4-BE49-F238E27FC236}">
                <a16:creationId xmlns:a16="http://schemas.microsoft.com/office/drawing/2014/main" id="{B806CD83-1DF8-B9AF-ECD9-9EA52BBAEEA7}"/>
              </a:ext>
            </a:extLst>
          </p:cNvPr>
          <p:cNvPicPr>
            <a:picLocks noChangeAspect="1"/>
          </p:cNvPicPr>
          <p:nvPr/>
        </p:nvPicPr>
        <p:blipFill>
          <a:blip r:embed="rId3"/>
          <a:stretch>
            <a:fillRect/>
          </a:stretch>
        </p:blipFill>
        <p:spPr>
          <a:xfrm>
            <a:off x="9297368" y="181092"/>
            <a:ext cx="1093334" cy="1093334"/>
          </a:xfrm>
          <a:prstGeom prst="rect">
            <a:avLst/>
          </a:prstGeom>
        </p:spPr>
      </p:pic>
      <p:sp>
        <p:nvSpPr>
          <p:cNvPr id="3" name="Rectángulo 2">
            <a:extLst>
              <a:ext uri="{FF2B5EF4-FFF2-40B4-BE49-F238E27FC236}">
                <a16:creationId xmlns:a16="http://schemas.microsoft.com/office/drawing/2014/main" id="{98781A9A-4437-81D2-FB6D-E1AF513FBF10}"/>
              </a:ext>
            </a:extLst>
          </p:cNvPr>
          <p:cNvSpPr/>
          <p:nvPr/>
        </p:nvSpPr>
        <p:spPr>
          <a:xfrm>
            <a:off x="9472295" y="969627"/>
            <a:ext cx="743479" cy="45719"/>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6"/>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sp>
        <p:nvSpPr>
          <p:cNvPr id="178" name="Google Shape;178;p26"/>
          <p:cNvSpPr txBox="1"/>
          <p:nvPr/>
        </p:nvSpPr>
        <p:spPr>
          <a:xfrm>
            <a:off x="456236" y="2558907"/>
            <a:ext cx="11447293" cy="2800726"/>
          </a:xfrm>
          <a:prstGeom prst="rect">
            <a:avLst/>
          </a:prstGeom>
          <a:noFill/>
          <a:ln>
            <a:noFill/>
          </a:ln>
        </p:spPr>
        <p:txBody>
          <a:bodyPr spcFirstLastPara="1" wrap="square" lIns="91425" tIns="45700" rIns="91425" bIns="45700" anchor="t" anchorCtr="0">
            <a:spAutoFit/>
          </a:bodyPr>
          <a:lstStyle/>
          <a:p>
            <a:pPr marR="0" lvl="0" algn="l" rtl="0">
              <a:spcBef>
                <a:spcPts val="0"/>
              </a:spcBef>
              <a:spcAft>
                <a:spcPts val="0"/>
              </a:spcAft>
              <a:buClr>
                <a:schemeClr val="dk1"/>
              </a:buClr>
              <a:buSzPts val="1600"/>
            </a:pPr>
            <a:r>
              <a:rPr lang="es-ES" sz="1600" dirty="0">
                <a:solidFill>
                  <a:schemeClr val="dk1"/>
                </a:solidFill>
                <a:latin typeface="+mn-lt"/>
                <a:ea typeface="Work Sans Light"/>
                <a:cs typeface="Work Sans Light"/>
                <a:sym typeface="Work Sans Light"/>
              </a:rPr>
              <a:t>Digitalizar las reservas, centralizar la información, automatizar procesos, facilitar la consulta, optimizar el uso de los espacios comunes, registrar, actualizar y eliminar usuarios desde administrador, gestionar el estado de la reserva, actualizar o eliminar la reserva, casas y roles.</a:t>
            </a:r>
            <a:endParaRPr sz="1600" dirty="0">
              <a:solidFill>
                <a:schemeClr val="dk1"/>
              </a:solidFill>
              <a:latin typeface="+mn-lt"/>
              <a:ea typeface="Work Sans Light"/>
              <a:cs typeface="Work Sans Light"/>
              <a:sym typeface="Work Sans Light"/>
            </a:endParaRPr>
          </a:p>
          <a:p>
            <a:pPr marL="285750" marR="0" lvl="0" indent="-285750" algn="l" rtl="0">
              <a:spcBef>
                <a:spcPts val="0"/>
              </a:spcBef>
              <a:spcAft>
                <a:spcPts val="0"/>
              </a:spcAft>
              <a:buClr>
                <a:schemeClr val="dk1"/>
              </a:buClr>
              <a:buSzPts val="1600"/>
              <a:buFont typeface="Arial"/>
              <a:buChar char="•"/>
            </a:pPr>
            <a:endParaRPr lang="es-MX" sz="1600" dirty="0">
              <a:solidFill>
                <a:schemeClr val="dk1"/>
              </a:solidFill>
              <a:latin typeface="+mj-lt"/>
              <a:ea typeface="Work Sans Light"/>
              <a:cs typeface="Work Sans Light"/>
              <a:sym typeface="Work Sans Light"/>
            </a:endParaRPr>
          </a:p>
          <a:p>
            <a:pPr marR="0" lvl="0" algn="l" rtl="0">
              <a:spcBef>
                <a:spcPts val="0"/>
              </a:spcBef>
              <a:spcAft>
                <a:spcPts val="0"/>
              </a:spcAft>
              <a:buClr>
                <a:schemeClr val="dk1"/>
              </a:buClr>
              <a:buSzPts val="1600"/>
            </a:pPr>
            <a:r>
              <a:rPr lang="es-ES" sz="1600" dirty="0">
                <a:latin typeface="+mn-lt"/>
              </a:rPr>
              <a:t>No realiza o no incluye funcionalidades relacionadas con otros aspectos de la administración del conjunto, como la gestión de pagos, la comunicación con proveedores, o la gestión de incidencias. Tampoco realiza tareas que requieran interacción física en el mundo real, como abrir puertas o controlar accesos, tampoco gestiona el auto registro.</a:t>
            </a:r>
            <a:endParaRPr lang="es-MX" sz="1600" dirty="0">
              <a:solidFill>
                <a:schemeClr val="dk1"/>
              </a:solidFill>
              <a:latin typeface="+mn-lt"/>
              <a:ea typeface="Work Sans Light"/>
              <a:cs typeface="Work Sans Light"/>
              <a:sym typeface="Work Sans Light"/>
            </a:endParaRPr>
          </a:p>
          <a:p>
            <a:pPr marR="0" lvl="0" algn="l" rtl="0">
              <a:spcBef>
                <a:spcPts val="0"/>
              </a:spcBef>
              <a:spcAft>
                <a:spcPts val="0"/>
              </a:spcAft>
              <a:buClr>
                <a:schemeClr val="dk1"/>
              </a:buClr>
              <a:buSzPts val="1600"/>
            </a:pPr>
            <a:endParaRPr lang="es-MX" sz="1600" dirty="0">
              <a:solidFill>
                <a:schemeClr val="dk1"/>
              </a:solidFill>
              <a:latin typeface="+mj-lt"/>
              <a:ea typeface="Work Sans Light"/>
              <a:cs typeface="Work Sans Light"/>
              <a:sym typeface="Work Sans Light"/>
            </a:endParaRPr>
          </a:p>
          <a:p>
            <a:pPr marR="0" lvl="0" algn="l" rtl="0">
              <a:spcBef>
                <a:spcPts val="0"/>
              </a:spcBef>
              <a:spcAft>
                <a:spcPts val="0"/>
              </a:spcAft>
              <a:buClr>
                <a:schemeClr val="dk1"/>
              </a:buClr>
              <a:buSzPts val="1600"/>
            </a:pPr>
            <a:r>
              <a:rPr lang="es-ES" sz="1600" dirty="0">
                <a:latin typeface="+mj-lt"/>
              </a:rPr>
              <a:t>Visual Studio </a:t>
            </a:r>
            <a:r>
              <a:rPr lang="es-ES" sz="1600" dirty="0" err="1">
                <a:latin typeface="+mj-lt"/>
              </a:rPr>
              <a:t>Code</a:t>
            </a:r>
            <a:r>
              <a:rPr lang="es-ES" sz="1600" dirty="0">
                <a:latin typeface="+mj-lt"/>
              </a:rPr>
              <a:t> en su versión 1,93, PHP en su versión 8.x, MySQL en su versión 8.x, Azure, JavaScript en su versión ECMAScript 2023 (ES12) y </a:t>
            </a:r>
            <a:r>
              <a:rPr lang="es-ES" sz="1600" dirty="0" err="1">
                <a:latin typeface="+mj-lt"/>
              </a:rPr>
              <a:t>Workbench</a:t>
            </a:r>
            <a:r>
              <a:rPr lang="es-ES" sz="1600" dirty="0">
                <a:latin typeface="+mj-lt"/>
              </a:rPr>
              <a:t> en su versión 8,0,20</a:t>
            </a:r>
            <a:endParaRPr sz="1600" b="1" dirty="0">
              <a:solidFill>
                <a:schemeClr val="dk1"/>
              </a:solidFill>
              <a:latin typeface="+mj-lt"/>
              <a:ea typeface="Work Sans Light"/>
              <a:cs typeface="Work Sans Light"/>
              <a:sym typeface="Work Sans Light"/>
            </a:endParaRPr>
          </a:p>
          <a:p>
            <a:pPr marL="0" marR="0" lvl="0" indent="0" algn="l" rtl="0">
              <a:spcBef>
                <a:spcPts val="0"/>
              </a:spcBef>
              <a:spcAft>
                <a:spcPts val="0"/>
              </a:spcAft>
              <a:buNone/>
            </a:pPr>
            <a:endParaRPr sz="1600" b="1" dirty="0">
              <a:solidFill>
                <a:schemeClr val="dk1"/>
              </a:solidFill>
              <a:latin typeface="Work Sans Light"/>
              <a:ea typeface="Work Sans Light"/>
              <a:cs typeface="Work Sans Light"/>
              <a:sym typeface="Work Sans Light"/>
            </a:endParaRPr>
          </a:p>
        </p:txBody>
      </p:sp>
      <p:pic>
        <p:nvPicPr>
          <p:cNvPr id="2" name="Imagen 1" descr="Logotipo&#10;&#10;Descripción generada automáticamente con confianza media">
            <a:extLst>
              <a:ext uri="{FF2B5EF4-FFF2-40B4-BE49-F238E27FC236}">
                <a16:creationId xmlns:a16="http://schemas.microsoft.com/office/drawing/2014/main" id="{B29C125C-134D-D40A-D7AB-1D26402672E1}"/>
              </a:ext>
            </a:extLst>
          </p:cNvPr>
          <p:cNvPicPr>
            <a:picLocks noChangeAspect="1"/>
          </p:cNvPicPr>
          <p:nvPr/>
        </p:nvPicPr>
        <p:blipFill>
          <a:blip r:embed="rId3"/>
          <a:stretch>
            <a:fillRect/>
          </a:stretch>
        </p:blipFill>
        <p:spPr>
          <a:xfrm>
            <a:off x="9297368" y="181092"/>
            <a:ext cx="1093334" cy="1093334"/>
          </a:xfrm>
          <a:prstGeom prst="rect">
            <a:avLst/>
          </a:prstGeom>
        </p:spPr>
      </p:pic>
      <p:sp>
        <p:nvSpPr>
          <p:cNvPr id="3" name="Rectángulo 2">
            <a:extLst>
              <a:ext uri="{FF2B5EF4-FFF2-40B4-BE49-F238E27FC236}">
                <a16:creationId xmlns:a16="http://schemas.microsoft.com/office/drawing/2014/main" id="{0EB0E226-1EB0-1764-1F66-05DD815E170D}"/>
              </a:ext>
            </a:extLst>
          </p:cNvPr>
          <p:cNvSpPr/>
          <p:nvPr/>
        </p:nvSpPr>
        <p:spPr>
          <a:xfrm>
            <a:off x="9472295" y="969627"/>
            <a:ext cx="743479" cy="45719"/>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8"/>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Delimitación</a:t>
            </a:r>
            <a:endParaRPr/>
          </a:p>
        </p:txBody>
      </p:sp>
      <p:sp>
        <p:nvSpPr>
          <p:cNvPr id="194" name="Google Shape;194;p28"/>
          <p:cNvSpPr txBox="1"/>
          <p:nvPr/>
        </p:nvSpPr>
        <p:spPr>
          <a:xfrm>
            <a:off x="372353" y="1862575"/>
            <a:ext cx="11447293" cy="353939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lang="es-CO"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ES" sz="1600" dirty="0">
                <a:solidFill>
                  <a:schemeClr val="dk1"/>
                </a:solidFill>
                <a:latin typeface="+mj-lt"/>
                <a:ea typeface="Work Sans Light"/>
                <a:cs typeface="Work Sans Light"/>
                <a:sym typeface="Work Sans Light"/>
              </a:rPr>
              <a:t>El proyecto se definió en varias partes el proceso, donde la primera fase se llevó a cabo en 3 meses, donde se realizó toda la parte de la estructuración del inicio del software, con la parte de historias de usuario y seguimiento a los requerimientos de la parte interesada en el software del 10-07-2023 al 22-09-2024. 6 meses después ya se tenía realizado parte del </a:t>
            </a:r>
            <a:r>
              <a:rPr lang="es-ES" sz="1600" dirty="0" err="1">
                <a:solidFill>
                  <a:schemeClr val="dk1"/>
                </a:solidFill>
                <a:latin typeface="+mj-lt"/>
                <a:ea typeface="Work Sans Light"/>
                <a:cs typeface="Work Sans Light"/>
                <a:sym typeface="Work Sans Light"/>
              </a:rPr>
              <a:t>front-end</a:t>
            </a:r>
            <a:r>
              <a:rPr lang="es-ES" sz="1600" dirty="0">
                <a:solidFill>
                  <a:schemeClr val="dk1"/>
                </a:solidFill>
                <a:latin typeface="+mj-lt"/>
                <a:ea typeface="Work Sans Light"/>
                <a:cs typeface="Work Sans Light"/>
                <a:sym typeface="Work Sans Light"/>
              </a:rPr>
              <a:t> donde empezamos con el inicio del proyecto desde la instalación del programa que se requería Visual Studio </a:t>
            </a:r>
            <a:r>
              <a:rPr lang="es-ES" sz="1600" dirty="0" err="1">
                <a:solidFill>
                  <a:schemeClr val="dk1"/>
                </a:solidFill>
                <a:latin typeface="+mj-lt"/>
                <a:ea typeface="Work Sans Light"/>
                <a:cs typeface="Work Sans Light"/>
                <a:sym typeface="Work Sans Light"/>
              </a:rPr>
              <a:t>Code</a:t>
            </a:r>
            <a:r>
              <a:rPr lang="es-ES" sz="1600" dirty="0">
                <a:solidFill>
                  <a:schemeClr val="dk1"/>
                </a:solidFill>
                <a:latin typeface="+mj-lt"/>
                <a:ea typeface="Work Sans Light"/>
                <a:cs typeface="Work Sans Light"/>
                <a:sym typeface="Work Sans Light"/>
              </a:rPr>
              <a:t> del  02-10-2023 al 15-12-2023.</a:t>
            </a:r>
          </a:p>
          <a:p>
            <a:pPr marL="285750" marR="0" lvl="0" indent="-285750" algn="just" rtl="0">
              <a:spcBef>
                <a:spcPts val="0"/>
              </a:spcBef>
              <a:spcAft>
                <a:spcPts val="0"/>
              </a:spcAft>
              <a:buClr>
                <a:schemeClr val="dk1"/>
              </a:buClr>
              <a:buSzPts val="1600"/>
              <a:buFont typeface="Arial"/>
              <a:buChar char="•"/>
            </a:pPr>
            <a:endParaRPr lang="es-ES"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ES" sz="1600" dirty="0">
                <a:solidFill>
                  <a:schemeClr val="dk1"/>
                </a:solidFill>
                <a:latin typeface="+mj-lt"/>
                <a:ea typeface="Work Sans Light"/>
                <a:cs typeface="Work Sans Light"/>
                <a:sym typeface="Work Sans Light"/>
              </a:rPr>
              <a:t>Después de un tiempo de 3 meses se validó la parte de bases de datos donde se instaló XAMPP y se realizó a profundidad toda la parte de la creación de las bases de datos, normalización de base de datos 01-02-2024 al 31-05-2024. En los últimos 3 meses se realizaron los últimos toques de la presentación y el producto software, para una totalidad de 15 meses en la realización del sistema en cuestión del 10-06-2024 al 16-092024.</a:t>
            </a:r>
          </a:p>
          <a:p>
            <a:pPr marR="0" lvl="0" algn="just" rtl="0">
              <a:spcBef>
                <a:spcPts val="0"/>
              </a:spcBef>
              <a:spcAft>
                <a:spcPts val="0"/>
              </a:spcAft>
              <a:buClr>
                <a:schemeClr val="dk1"/>
              </a:buClr>
              <a:buSzPts val="1600"/>
            </a:pPr>
            <a:endParaRPr lang="es-ES"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ES" sz="1600" dirty="0">
                <a:solidFill>
                  <a:schemeClr val="dk1"/>
                </a:solidFill>
                <a:latin typeface="+mj-lt"/>
                <a:ea typeface="Work Sans Light"/>
                <a:cs typeface="Work Sans Light"/>
                <a:sym typeface="Work Sans Light"/>
              </a:rPr>
              <a:t>Entrega 20-09-2024.</a:t>
            </a:r>
          </a:p>
          <a:p>
            <a:pPr marL="0" marR="0" lvl="0" indent="0" algn="l" rtl="0">
              <a:spcBef>
                <a:spcPts val="0"/>
              </a:spcBef>
              <a:spcAft>
                <a:spcPts val="0"/>
              </a:spcAft>
              <a:buNone/>
            </a:pPr>
            <a:endParaRPr lang="es-CO" sz="1600" dirty="0">
              <a:solidFill>
                <a:schemeClr val="dk1"/>
              </a:solidFill>
              <a:latin typeface="Work Sans Light"/>
              <a:ea typeface="Work Sans Light"/>
              <a:cs typeface="Work Sans Light"/>
              <a:sym typeface="Work Sans Light"/>
            </a:endParaRPr>
          </a:p>
        </p:txBody>
      </p:sp>
      <p:pic>
        <p:nvPicPr>
          <p:cNvPr id="2" name="Imagen 1" descr="Logotipo&#10;&#10;Descripción generada automáticamente con confianza media">
            <a:extLst>
              <a:ext uri="{FF2B5EF4-FFF2-40B4-BE49-F238E27FC236}">
                <a16:creationId xmlns:a16="http://schemas.microsoft.com/office/drawing/2014/main" id="{844388BB-DC35-2CA8-E063-1AAEBC0851B3}"/>
              </a:ext>
            </a:extLst>
          </p:cNvPr>
          <p:cNvPicPr>
            <a:picLocks noChangeAspect="1"/>
          </p:cNvPicPr>
          <p:nvPr/>
        </p:nvPicPr>
        <p:blipFill>
          <a:blip r:embed="rId3"/>
          <a:stretch>
            <a:fillRect/>
          </a:stretch>
        </p:blipFill>
        <p:spPr>
          <a:xfrm>
            <a:off x="9297368" y="181092"/>
            <a:ext cx="1093334" cy="1093334"/>
          </a:xfrm>
          <a:prstGeom prst="rect">
            <a:avLst/>
          </a:prstGeom>
        </p:spPr>
      </p:pic>
      <p:sp>
        <p:nvSpPr>
          <p:cNvPr id="3" name="Rectángulo 2">
            <a:extLst>
              <a:ext uri="{FF2B5EF4-FFF2-40B4-BE49-F238E27FC236}">
                <a16:creationId xmlns:a16="http://schemas.microsoft.com/office/drawing/2014/main" id="{208AA0A7-10F6-6C5A-D1FC-CAF0C53D0FA4}"/>
              </a:ext>
            </a:extLst>
          </p:cNvPr>
          <p:cNvSpPr/>
          <p:nvPr/>
        </p:nvSpPr>
        <p:spPr>
          <a:xfrm>
            <a:off x="9472295" y="969627"/>
            <a:ext cx="743479" cy="45719"/>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655</TotalTime>
  <Words>890</Words>
  <Application>Microsoft Office PowerPoint</Application>
  <PresentationFormat>Panorámica</PresentationFormat>
  <Paragraphs>74</Paragraphs>
  <Slides>11</Slides>
  <Notes>11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11</vt:i4>
      </vt:variant>
    </vt:vector>
  </HeadingPairs>
  <TitlesOfParts>
    <vt:vector size="17" baseType="lpstr">
      <vt:lpstr>Work Sans Light</vt:lpstr>
      <vt:lpstr>Work Sans Medium</vt:lpstr>
      <vt:lpstr>Work Sans</vt:lpstr>
      <vt:lpstr>Arial</vt:lpstr>
      <vt:lpstr>Calibri</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Entregables Proyecto Formativo por Trimestre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Joseph Varon</dc:creator>
  <cp:lastModifiedBy>Joseph Nicolas Varón Vargas</cp:lastModifiedBy>
  <cp:revision>5</cp:revision>
  <dcterms:modified xsi:type="dcterms:W3CDTF">2024-09-18T20:33:53Z</dcterms:modified>
</cp:coreProperties>
</file>